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106" d="100"/>
          <a:sy n="106" d="100"/>
        </p:scale>
        <p:origin x="520" y="4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984975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960721"/>
            <a:ext cx="7468553" cy="2112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kern="0" spc="-89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MicroPython Clocks and Watches: Timekeeping Meets Coding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3" y="3685785"/>
            <a:ext cx="7468553" cy="18728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Explore the intersection of timekeeping, art, and computational thinking. This guide introduces students to building customized clocks and watches using low-cost parts and MicroPython code.</a:t>
            </a:r>
          </a:p>
          <a:p>
            <a:pPr marL="0" indent="0">
              <a:lnSpc>
                <a:spcPts val="3000"/>
              </a:lnSpc>
              <a:buNone/>
            </a:pPr>
            <a:endParaRPr lang="en-US" sz="1850" kern="0" spc="-38" dirty="0">
              <a:solidFill>
                <a:srgbClr val="272525"/>
              </a:solidFill>
              <a:latin typeface="Source Sans Pro" pitchFamily="34" charset="0"/>
              <a:ea typeface="Source Sans Pro" pitchFamily="34" charset="-122"/>
            </a:endParaRPr>
          </a:p>
          <a:p>
            <a:pPr marL="0" indent="0">
              <a:lnSpc>
                <a:spcPts val="3000"/>
              </a:lnSpc>
              <a:buNone/>
            </a:pPr>
            <a:r>
              <a:rPr lang="en-US" sz="1850" dirty="0"/>
              <a:t>Learning computational thinking has never been so fun! </a:t>
            </a:r>
          </a:p>
        </p:txBody>
      </p:sp>
      <p:sp>
        <p:nvSpPr>
          <p:cNvPr id="5" name="Shape 2"/>
          <p:cNvSpPr/>
          <p:nvPr/>
        </p:nvSpPr>
        <p:spPr>
          <a:xfrm>
            <a:off x="6324124" y="5867876"/>
            <a:ext cx="382905" cy="382905"/>
          </a:xfrm>
          <a:prstGeom prst="roundRect">
            <a:avLst>
              <a:gd name="adj" fmla="val 23878209"/>
            </a:avLst>
          </a:prstGeom>
          <a:noFill/>
          <a:ln w="762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1744" y="5875496"/>
            <a:ext cx="367665" cy="36766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826687" y="5850017"/>
            <a:ext cx="2135148" cy="418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350" b="1" kern="0" spc="-38" dirty="0">
                <a:solidFill>
                  <a:srgbClr val="272525"/>
                </a:solidFill>
                <a:latin typeface="Source Sans Pro Bold" pitchFamily="34" charset="0"/>
                <a:ea typeface="Source Sans Pro Bold" pitchFamily="34" charset="-122"/>
                <a:cs typeface="Source Sans Pro Bold" pitchFamily="34" charset="-120"/>
              </a:rPr>
              <a:t>by Dan McCreary</a:t>
            </a:r>
            <a:endParaRPr lang="en-US" sz="23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57251" y="544353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kern="0" spc="-89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Why This Book?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741472" y="2064812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926257" y="2165063"/>
            <a:ext cx="168950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kern="0" spc="-53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19307" y="206481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kern="0" spc="-44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Student Fascination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19307" y="2560350"/>
            <a:ext cx="2836783" cy="1915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STEM students are excited about timekeeping projects. They're motivated to learn Python for customized devices.</a:t>
            </a:r>
            <a:endParaRPr lang="en-US" sz="1850" dirty="0"/>
          </a:p>
        </p:txBody>
      </p:sp>
      <p:sp>
        <p:nvSpPr>
          <p:cNvPr id="8" name="Shape 5"/>
          <p:cNvSpPr/>
          <p:nvPr/>
        </p:nvSpPr>
        <p:spPr>
          <a:xfrm>
            <a:off x="4595406" y="2064812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Text 6"/>
          <p:cNvSpPr/>
          <p:nvPr/>
        </p:nvSpPr>
        <p:spPr>
          <a:xfrm>
            <a:off x="4780191" y="2165063"/>
            <a:ext cx="168950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kern="0" spc="-53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373241" y="2064812"/>
            <a:ext cx="2836783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kern="0" spc="-44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Project-Based Learning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373241" y="2912299"/>
            <a:ext cx="2836783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Students pick their own projects. Rich set of starter projects available for modification.</a:t>
            </a:r>
            <a:endParaRPr lang="en-US" sz="1850" dirty="0"/>
          </a:p>
        </p:txBody>
      </p:sp>
      <p:sp>
        <p:nvSpPr>
          <p:cNvPr id="12" name="Shape 9"/>
          <p:cNvSpPr/>
          <p:nvPr/>
        </p:nvSpPr>
        <p:spPr>
          <a:xfrm>
            <a:off x="741472" y="4983987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3" name="Text 10"/>
          <p:cNvSpPr/>
          <p:nvPr/>
        </p:nvSpPr>
        <p:spPr>
          <a:xfrm>
            <a:off x="926257" y="5084237"/>
            <a:ext cx="168950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kern="0" spc="-53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519307" y="498398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kern="0" spc="-44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Hands-On Approach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519307" y="5479525"/>
            <a:ext cx="669071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Fixing and modifying projects leads to faster learning than traditional lectures.</a:t>
            </a: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116687"/>
            <a:ext cx="6519743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kern="0" spc="-89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The Allure of Timekeeping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1181457" y="2179677"/>
            <a:ext cx="30480" cy="4933236"/>
          </a:xfrm>
          <a:prstGeom prst="roundRect">
            <a:avLst>
              <a:gd name="adj" fmla="val 329856"/>
            </a:avLst>
          </a:prstGeom>
          <a:solidFill>
            <a:srgbClr val="D6BAD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Shape 2"/>
          <p:cNvSpPr/>
          <p:nvPr/>
        </p:nvSpPr>
        <p:spPr>
          <a:xfrm>
            <a:off x="1435477" y="2702838"/>
            <a:ext cx="837724" cy="30480"/>
          </a:xfrm>
          <a:prstGeom prst="roundRect">
            <a:avLst>
              <a:gd name="adj" fmla="val 329856"/>
            </a:avLst>
          </a:prstGeom>
          <a:solidFill>
            <a:srgbClr val="D6BAD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Shape 3"/>
          <p:cNvSpPr/>
          <p:nvPr/>
        </p:nvSpPr>
        <p:spPr>
          <a:xfrm>
            <a:off x="927437" y="2448878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 4"/>
          <p:cNvSpPr/>
          <p:nvPr/>
        </p:nvSpPr>
        <p:spPr>
          <a:xfrm>
            <a:off x="1112222" y="2549128"/>
            <a:ext cx="168950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kern="0" spc="-53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2513290" y="241899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44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Ancient Sundials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2513290" y="2914531"/>
            <a:ext cx="579298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Humans have always been fascinated by measuring time.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1435477" y="4299347"/>
            <a:ext cx="837724" cy="30480"/>
          </a:xfrm>
          <a:prstGeom prst="roundRect">
            <a:avLst>
              <a:gd name="adj" fmla="val 329856"/>
            </a:avLst>
          </a:prstGeom>
          <a:solidFill>
            <a:srgbClr val="D6BAD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Shape 8"/>
          <p:cNvSpPr/>
          <p:nvPr/>
        </p:nvSpPr>
        <p:spPr>
          <a:xfrm>
            <a:off x="927437" y="4045387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2" name="Text 9"/>
          <p:cNvSpPr/>
          <p:nvPr/>
        </p:nvSpPr>
        <p:spPr>
          <a:xfrm>
            <a:off x="1112222" y="4145637"/>
            <a:ext cx="168950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kern="0" spc="-53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2</a:t>
            </a:r>
            <a:endParaRPr lang="en-US" sz="2650" dirty="0"/>
          </a:p>
        </p:txBody>
      </p:sp>
      <p:sp>
        <p:nvSpPr>
          <p:cNvPr id="13" name="Text 10"/>
          <p:cNvSpPr/>
          <p:nvPr/>
        </p:nvSpPr>
        <p:spPr>
          <a:xfrm>
            <a:off x="2513290" y="401550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44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Modern Smartwatches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2513290" y="4511040"/>
            <a:ext cx="579298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Digital innovation continues to drive timekeeping forward.</a:t>
            </a:r>
            <a:endParaRPr lang="en-US" sz="1850" dirty="0"/>
          </a:p>
        </p:txBody>
      </p:sp>
      <p:sp>
        <p:nvSpPr>
          <p:cNvPr id="15" name="Shape 12"/>
          <p:cNvSpPr/>
          <p:nvPr/>
        </p:nvSpPr>
        <p:spPr>
          <a:xfrm>
            <a:off x="1435477" y="5895856"/>
            <a:ext cx="837724" cy="30480"/>
          </a:xfrm>
          <a:prstGeom prst="roundRect">
            <a:avLst>
              <a:gd name="adj" fmla="val 329856"/>
            </a:avLst>
          </a:prstGeom>
          <a:solidFill>
            <a:srgbClr val="D6BAD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Shape 13"/>
          <p:cNvSpPr/>
          <p:nvPr/>
        </p:nvSpPr>
        <p:spPr>
          <a:xfrm>
            <a:off x="927437" y="5641896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7" name="Text 14"/>
          <p:cNvSpPr/>
          <p:nvPr/>
        </p:nvSpPr>
        <p:spPr>
          <a:xfrm>
            <a:off x="1112222" y="5742146"/>
            <a:ext cx="168950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kern="0" spc="-53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3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2513290" y="561201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44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MicroPython Projects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2513290" y="6107549"/>
            <a:ext cx="579298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Serve as an entry point to coding and computational thinking.</a:t>
            </a:r>
            <a:endParaRPr lang="en-US" sz="18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256348"/>
            <a:ext cx="6861096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kern="0" spc="-89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Tapping into Child Curiosity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1872972" y="285202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b="1" kern="0" spc="-44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Wonder</a:t>
            </a:r>
            <a:endParaRPr lang="en-US" sz="2200" b="1" dirty="0"/>
          </a:p>
        </p:txBody>
      </p:sp>
      <p:sp>
        <p:nvSpPr>
          <p:cNvPr id="4" name="Text 2"/>
          <p:cNvSpPr/>
          <p:nvPr/>
        </p:nvSpPr>
        <p:spPr>
          <a:xfrm>
            <a:off x="837724" y="3347561"/>
            <a:ext cx="3851434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Children are captivated by the ticking of clocks and changing digital displays.</a:t>
            </a:r>
            <a:endParaRPr lang="en-US" sz="18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8131" y="2439114"/>
            <a:ext cx="4534138" cy="4534138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6327815" y="3168491"/>
            <a:ext cx="149543" cy="478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750"/>
              </a:lnSpc>
              <a:buNone/>
            </a:pPr>
            <a:r>
              <a:rPr lang="en-US" sz="2350" kern="0" spc="-47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1</a:t>
            </a:r>
            <a:endParaRPr lang="en-US" sz="2350" dirty="0"/>
          </a:p>
        </p:txBody>
      </p:sp>
      <p:sp>
        <p:nvSpPr>
          <p:cNvPr id="7" name="Text 4"/>
          <p:cNvSpPr/>
          <p:nvPr/>
        </p:nvSpPr>
        <p:spPr>
          <a:xfrm>
            <a:off x="9941243" y="285202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44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Questions</a:t>
            </a:r>
            <a:endParaRPr lang="en-US" sz="2200" b="1" dirty="0"/>
          </a:p>
        </p:txBody>
      </p:sp>
      <p:sp>
        <p:nvSpPr>
          <p:cNvPr id="8" name="Text 5"/>
          <p:cNvSpPr/>
          <p:nvPr/>
        </p:nvSpPr>
        <p:spPr>
          <a:xfrm>
            <a:off x="9941243" y="3347561"/>
            <a:ext cx="3851434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They ask how it works and what makes it tick.</a:t>
            </a:r>
            <a:endParaRPr lang="en-US" sz="1850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8131" y="2439114"/>
            <a:ext cx="4534138" cy="4534138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8538686" y="3554254"/>
            <a:ext cx="149543" cy="478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750"/>
              </a:lnSpc>
              <a:buNone/>
            </a:pPr>
            <a:r>
              <a:rPr lang="en-US" sz="2350" kern="0" spc="-47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2</a:t>
            </a:r>
            <a:endParaRPr lang="en-US" sz="2350" dirty="0"/>
          </a:p>
        </p:txBody>
      </p:sp>
      <p:sp>
        <p:nvSpPr>
          <p:cNvPr id="11" name="Text 7"/>
          <p:cNvSpPr/>
          <p:nvPr/>
        </p:nvSpPr>
        <p:spPr>
          <a:xfrm>
            <a:off x="9941243" y="529863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44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Creation</a:t>
            </a:r>
            <a:endParaRPr lang="en-US" sz="2200" b="1" dirty="0"/>
          </a:p>
        </p:txBody>
      </p:sp>
      <p:sp>
        <p:nvSpPr>
          <p:cNvPr id="12" name="Text 8"/>
          <p:cNvSpPr/>
          <p:nvPr/>
        </p:nvSpPr>
        <p:spPr>
          <a:xfrm>
            <a:off x="9941243" y="5794177"/>
            <a:ext cx="3851434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MicroPython projects allow them to create their own timekeeping devices.</a:t>
            </a:r>
            <a:endParaRPr lang="en-US" sz="1850" dirty="0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8131" y="2439114"/>
            <a:ext cx="4534138" cy="4534138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8152924" y="5765125"/>
            <a:ext cx="149543" cy="478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750"/>
              </a:lnSpc>
              <a:buNone/>
            </a:pPr>
            <a:r>
              <a:rPr lang="en-US" sz="2350" kern="0" spc="-47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3</a:t>
            </a:r>
            <a:endParaRPr lang="en-US" sz="2350" dirty="0"/>
          </a:p>
        </p:txBody>
      </p:sp>
      <p:sp>
        <p:nvSpPr>
          <p:cNvPr id="15" name="Text 10"/>
          <p:cNvSpPr/>
          <p:nvPr/>
        </p:nvSpPr>
        <p:spPr>
          <a:xfrm>
            <a:off x="1872972" y="529863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b="1" kern="0" spc="-44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Learning</a:t>
            </a:r>
            <a:endParaRPr lang="en-US" sz="2200" b="1" dirty="0"/>
          </a:p>
        </p:txBody>
      </p:sp>
      <p:sp>
        <p:nvSpPr>
          <p:cNvPr id="16" name="Text 11"/>
          <p:cNvSpPr/>
          <p:nvPr/>
        </p:nvSpPr>
        <p:spPr>
          <a:xfrm>
            <a:off x="837724" y="5794177"/>
            <a:ext cx="3851434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process kindles creativity and innovation.</a:t>
            </a:r>
            <a:endParaRPr lang="en-US" sz="1850" dirty="0"/>
          </a:p>
        </p:txBody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48131" y="2439114"/>
            <a:ext cx="4534138" cy="4534138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5942052" y="5379363"/>
            <a:ext cx="149543" cy="478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750"/>
              </a:lnSpc>
              <a:buNone/>
            </a:pPr>
            <a:r>
              <a:rPr lang="en-US" sz="2350" kern="0" spc="-47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4</a:t>
            </a:r>
            <a:endParaRPr lang="en-US" sz="23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92555" y="355144"/>
            <a:ext cx="8294251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kern="0" spc="-89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From Lectures to Tangible Results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97954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kern="0" spc="-44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Traditional Method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4570809"/>
            <a:ext cx="392858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Long lectures often fail to hold young learners' attention.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5357813" y="3979545"/>
            <a:ext cx="2853452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kern="0" spc="-44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Project-Based Learning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57813" y="4570809"/>
            <a:ext cx="392858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Children become active creators, not passive recipients of information.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9877901" y="3979545"/>
            <a:ext cx="3282434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kern="0" spc="-44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MicroPython Clock Project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7901" y="4570809"/>
            <a:ext cx="392858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 journey in problem-solving, critical thinking, and perseverance.</a:t>
            </a:r>
            <a:endParaRPr lang="en-US" sz="18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719376"/>
            <a:ext cx="10566083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kern="0" spc="-89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Building Blocks of Computational Thinking</a:t>
            </a:r>
            <a:endParaRPr lang="en-US" sz="44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4814" y="1902143"/>
            <a:ext cx="1603058" cy="135719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4001572" y="2509004"/>
            <a:ext cx="149543" cy="478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750"/>
              </a:lnSpc>
              <a:buNone/>
            </a:pPr>
            <a:r>
              <a:rPr lang="en-US" sz="2350" kern="0" spc="-47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1</a:t>
            </a:r>
            <a:endParaRPr lang="en-US" sz="2350" dirty="0"/>
          </a:p>
        </p:txBody>
      </p:sp>
      <p:sp>
        <p:nvSpPr>
          <p:cNvPr id="5" name="Text 2"/>
          <p:cNvSpPr/>
          <p:nvPr/>
        </p:nvSpPr>
        <p:spPr>
          <a:xfrm>
            <a:off x="5117187" y="2141458"/>
            <a:ext cx="271462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44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Problem Solving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5117187" y="2636996"/>
            <a:ext cx="271462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Approach problems logically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4937641" y="3273981"/>
            <a:ext cx="8795266" cy="15240"/>
          </a:xfrm>
          <a:prstGeom prst="roundRect">
            <a:avLst>
              <a:gd name="adj" fmla="val 659712"/>
            </a:avLst>
          </a:prstGeom>
          <a:solidFill>
            <a:srgbClr val="D6BADD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3285" y="3319105"/>
            <a:ext cx="3206234" cy="1357193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4001572" y="3758327"/>
            <a:ext cx="149543" cy="478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750"/>
              </a:lnSpc>
              <a:buNone/>
            </a:pPr>
            <a:r>
              <a:rPr lang="en-US" sz="2350" kern="0" spc="-47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2</a:t>
            </a:r>
            <a:endParaRPr lang="en-US" sz="2350" dirty="0"/>
          </a:p>
        </p:txBody>
      </p:sp>
      <p:sp>
        <p:nvSpPr>
          <p:cNvPr id="10" name="Text 6"/>
          <p:cNvSpPr/>
          <p:nvPr/>
        </p:nvSpPr>
        <p:spPr>
          <a:xfrm>
            <a:off x="5918835" y="355842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44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Task Breakdown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5918835" y="4053959"/>
            <a:ext cx="321885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Break problems into smaller tasks</a:t>
            </a:r>
            <a:endParaRPr lang="en-US" sz="1850" dirty="0"/>
          </a:p>
        </p:txBody>
      </p:sp>
      <p:sp>
        <p:nvSpPr>
          <p:cNvPr id="12" name="Shape 8"/>
          <p:cNvSpPr/>
          <p:nvPr/>
        </p:nvSpPr>
        <p:spPr>
          <a:xfrm>
            <a:off x="5739289" y="4690943"/>
            <a:ext cx="7993618" cy="15240"/>
          </a:xfrm>
          <a:prstGeom prst="roundRect">
            <a:avLst>
              <a:gd name="adj" fmla="val 659712"/>
            </a:avLst>
          </a:prstGeom>
          <a:solidFill>
            <a:srgbClr val="D6BADD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1638" y="4736068"/>
            <a:ext cx="4809411" cy="1357193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4001453" y="5175290"/>
            <a:ext cx="149543" cy="478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750"/>
              </a:lnSpc>
              <a:buNone/>
            </a:pPr>
            <a:r>
              <a:rPr lang="en-US" sz="2350" kern="0" spc="-47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3</a:t>
            </a:r>
            <a:endParaRPr lang="en-US" sz="2350" dirty="0"/>
          </a:p>
        </p:txBody>
      </p:sp>
      <p:sp>
        <p:nvSpPr>
          <p:cNvPr id="15" name="Text 10"/>
          <p:cNvSpPr/>
          <p:nvPr/>
        </p:nvSpPr>
        <p:spPr>
          <a:xfrm>
            <a:off x="6720364" y="497538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44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Efficient Solutions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6720364" y="5470922"/>
            <a:ext cx="313884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Find optimal ways to solve issues</a:t>
            </a:r>
            <a:endParaRPr lang="en-US" sz="1850" dirty="0"/>
          </a:p>
        </p:txBody>
      </p:sp>
      <p:sp>
        <p:nvSpPr>
          <p:cNvPr id="17" name="Shape 12"/>
          <p:cNvSpPr/>
          <p:nvPr/>
        </p:nvSpPr>
        <p:spPr>
          <a:xfrm>
            <a:off x="6540818" y="6107906"/>
            <a:ext cx="7192089" cy="15240"/>
          </a:xfrm>
          <a:prstGeom prst="roundRect">
            <a:avLst>
              <a:gd name="adj" fmla="val 659712"/>
            </a:avLst>
          </a:prstGeom>
          <a:solidFill>
            <a:srgbClr val="D6BADD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0109" y="6153031"/>
            <a:ext cx="6412587" cy="1357193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4001572" y="6592253"/>
            <a:ext cx="149543" cy="478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750"/>
              </a:lnSpc>
              <a:buNone/>
            </a:pPr>
            <a:r>
              <a:rPr lang="en-US" sz="2350" kern="0" spc="-47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4</a:t>
            </a:r>
            <a:endParaRPr lang="en-US" sz="2350" dirty="0"/>
          </a:p>
        </p:txBody>
      </p:sp>
      <p:sp>
        <p:nvSpPr>
          <p:cNvPr id="20" name="Text 14"/>
          <p:cNvSpPr/>
          <p:nvPr/>
        </p:nvSpPr>
        <p:spPr>
          <a:xfrm>
            <a:off x="7522012" y="6392347"/>
            <a:ext cx="2615446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44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Practical Application</a:t>
            </a:r>
            <a:endParaRPr lang="en-US" sz="2200" dirty="0"/>
          </a:p>
        </p:txBody>
      </p:sp>
      <p:sp>
        <p:nvSpPr>
          <p:cNvPr id="21" name="Text 15"/>
          <p:cNvSpPr/>
          <p:nvPr/>
        </p:nvSpPr>
        <p:spPr>
          <a:xfrm>
            <a:off x="7522012" y="6887885"/>
            <a:ext cx="261544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Create timekeeping devices</a:t>
            </a:r>
            <a:endParaRPr lang="en-US" sz="18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547693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kern="0" spc="-89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Social Construction: Shared Creation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324124" y="3314700"/>
            <a:ext cx="3614618" cy="1755458"/>
          </a:xfrm>
          <a:prstGeom prst="roundRect">
            <a:avLst>
              <a:gd name="adj" fmla="val 5727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6571059" y="356163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kern="0" spc="-44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Display Case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71059" y="4057174"/>
            <a:ext cx="312074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Showcase clocks and watches in school libraries.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10178058" y="3314700"/>
            <a:ext cx="3614618" cy="1755458"/>
          </a:xfrm>
          <a:prstGeom prst="roundRect">
            <a:avLst>
              <a:gd name="adj" fmla="val 5727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10424993" y="356163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kern="0" spc="-44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Unique Stories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424993" y="4057174"/>
            <a:ext cx="312074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Each device represents a young coder's journey.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6324124" y="5309473"/>
            <a:ext cx="7468553" cy="1372433"/>
          </a:xfrm>
          <a:prstGeom prst="roundRect">
            <a:avLst>
              <a:gd name="adj" fmla="val 7326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6571059" y="555640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kern="0" spc="-44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Collaborative Learning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71059" y="6051947"/>
            <a:ext cx="697468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Children learn from each other, fostering teamwork and community.</a:t>
            </a:r>
            <a:endParaRPr lang="en-US" sz="18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076920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kern="0" spc="-89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Evolution of Learning: From ATmega328P to Raspberry Pi</a:t>
            </a:r>
            <a:endParaRPr lang="en-US" sz="44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724" y="2843927"/>
            <a:ext cx="1196816" cy="143625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393513" y="308324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44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2014: ATmega328P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393513" y="3578781"/>
            <a:ext cx="591276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Required deep knowledge and low-level C programming.</a:t>
            </a:r>
            <a:endParaRPr lang="en-US" sz="18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724" y="4280178"/>
            <a:ext cx="1196816" cy="143625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393513" y="451949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44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Today: Raspberry Pi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393513" y="5015032"/>
            <a:ext cx="591276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Runs full Python interpreter with 264K RAM.</a:t>
            </a:r>
            <a:endParaRPr lang="en-US" sz="18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7724" y="5716429"/>
            <a:ext cx="1196816" cy="143625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393513" y="595574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44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Future: AI-Assisted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2393513" y="6451283"/>
            <a:ext cx="591276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Novice programmers can quickly achieve great things.</a:t>
            </a:r>
            <a:endParaRPr lang="en-US" sz="18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369</Words>
  <Application>Microsoft Macintosh PowerPoint</Application>
  <PresentationFormat>Custom</PresentationFormat>
  <Paragraphs>80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Source Sans Pro</vt:lpstr>
      <vt:lpstr>Source Sans Pro Bold</vt:lpstr>
      <vt:lpstr>Source Serif Pro Semi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Dan McCreary</cp:lastModifiedBy>
  <cp:revision>3</cp:revision>
  <dcterms:created xsi:type="dcterms:W3CDTF">2025-02-21T04:56:52Z</dcterms:created>
  <dcterms:modified xsi:type="dcterms:W3CDTF">2025-02-21T05:04:08Z</dcterms:modified>
</cp:coreProperties>
</file>